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74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presProps" Target="pres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CDD55-42DA-E84E-B33F-092AA997EF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0B869-DDA1-2D4E-A7DC-428740097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83CF4-02EE-1949-86C8-904C8E608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D7235-2747-D94F-84DA-4932A612E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72FFE-1110-394F-B9F4-84A2C5998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77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865C8-9ED3-ED4E-97A2-E167590A7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385EE0-A794-5F4C-B1B7-6820F20C4E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0354D-ED5B-BB43-A82A-7E9FDCE03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7592B-2704-BF40-9FD2-B3F3DF3A1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A9AAF-6939-E242-9C77-2F33C7DAE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74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DC4CD2-6985-B448-A9D3-3EB211B40D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A98DF8-F1E1-684C-8E8B-14C5E9CE5F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6E9D7-AB9D-BB44-BB45-ABBF2BD7B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05934-5B9F-A445-BE8F-405CDAC27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0AFE8C-19E3-3448-AD86-C7A5DDBFC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84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59C27-8189-4343-BAF6-47E0905EB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569F1-D0AB-7044-B90F-2581292A9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BE47A-E37B-7C4E-B59F-B9D3CA926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80CB9-1045-3741-B04D-CC1970067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969B4-4BF3-0D4D-8C26-A6EB6D4F5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2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AB695-AC41-D445-9512-36658C3A7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F37ED2-5824-8644-AAAC-8724FCEAE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8D601-71FC-8744-BEA9-FC52F3A07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C6C24-8EA1-7C49-846B-964F4C461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1F26F-3FEA-874B-BFE0-C807A4D96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24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2D441-9A31-484F-8FD1-357E3B0F1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8BC80-47BD-C042-ABD5-77A4C66844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902D1C-AA0D-5E4B-AAFA-0A17D2D14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FB400-80E5-FA4C-A041-358ADE00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65CEE9-6115-A446-B87A-3D4A022D2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80BBE-A305-C64F-8F00-2EEF934CB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42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ED7C2-EFAA-604E-9841-C2AAAAC9D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80CCE-CEB2-584C-992B-B76401933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CA391-B99A-5A4C-94FD-554252CCA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0C030A-759E-E644-BC58-A1D80C120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6404B1-90CA-8E4F-A9BF-C895855EC1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1C7E3C-B1D8-7243-AEAB-A4E91177C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36B3EE-BA4E-5840-A004-216E01F0B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F158E9-F12F-E440-B6A6-08C4F8749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8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946A0-20AF-674F-B2FC-B2D123A1B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50BAE-81A5-D144-B131-62D8CB1E7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C027A1-92A2-6C47-B639-EFCEF6181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725A8E-BC52-A846-AA03-E783F5841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11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C525A8-839F-0448-A0C8-92797BC44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7EF9A8-10ED-4A4A-ACAC-210991DCC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66D18-F023-2744-8480-BDA24778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8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D496-F99A-1643-B2C1-2523087C5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63F6C9-FA99-1C4C-B3DF-1817C9954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551B03-2437-BD4D-9CE3-E86AA630A1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0E2BF8-3527-4F4C-A01B-25D5FFA4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15B77-2F5C-9D49-BD29-3509526B7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B30F2-8AD5-994D-B00A-CEBB8B7D0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38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546EE-E2CE-3D41-BDA6-4BA7A9B9D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58048-0CB6-E54D-AA13-931F49EC64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05AF7-A8DB-0A4A-BB78-F9B53A851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B2031-226D-9F41-B839-3A9BE40E3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4BD9A9-6279-2641-BBA6-B98F7CB65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1B946-C33A-4A43-932E-166BB559B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25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D43DB0-0D1B-D940-A17E-F7D175F67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6E7FA-E9EC-F74F-9F59-DB4E663DFE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55B50-BE19-3B48-8443-6DCAFF4F4B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15513-2197-2C47-BF30-C3E50D716A50}" type="datetimeFigureOut">
              <a:rPr lang="en-US"/>
              <a:t>3/23/2020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E1778-0DDE-9846-BBD5-30CF520AE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397DB-DFC5-2E43-B210-93530D8075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156E9-6E70-134C-93C9-C09ED50102F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4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 /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 /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B4AE3E-C35E-EF4A-871B-FB271BF98850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2C747F-788D-DF4F-AB55-3360E57AC2F0}"/>
              </a:ext>
            </a:extLst>
          </p:cNvPr>
          <p:cNvSpPr txBox="1"/>
          <p:nvPr/>
        </p:nvSpPr>
        <p:spPr>
          <a:xfrm>
            <a:off x="2999619" y="858762"/>
            <a:ext cx="5479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/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University of Calcutta </a:t>
            </a:r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SEM 4 </a:t>
            </a:r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Paper –PHYS-AA-CC-4-9-TH</a:t>
            </a:r>
            <a:endParaRPr lang="en-US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CDA9BB-C264-1943-892C-5DF23AE83173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7E9CC81-AFA9-D74A-B867-3CE0AAC1B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56072"/>
            <a:ext cx="8853714" cy="2585070"/>
          </a:xfrm>
        </p:spPr>
        <p:txBody>
          <a:bodyPr>
            <a:normAutofit fontScale="62500" lnSpcReduction="20000"/>
          </a:bodyPr>
          <a:lstStyle/>
          <a:p>
            <a:r>
              <a:rPr lang="en-GB" sz="4000" b="1" i="1" u="sng"/>
              <a:t>P and N-semiconductor and Energy Band Gap</a:t>
            </a:r>
          </a:p>
          <a:p>
            <a:endParaRPr lang="en-GB" sz="4000" b="1" i="1" u="sng"/>
          </a:p>
          <a:p>
            <a:r>
              <a:rPr lang="en-GB" sz="4000" b="1" i="1" u="sng"/>
              <a:t>Note by </a:t>
            </a:r>
            <a:r>
              <a:rPr lang="en-GB" sz="4600" b="1" i="1" u="sng">
                <a:solidFill>
                  <a:srgbClr val="FF0000"/>
                </a:solidFill>
              </a:rPr>
              <a:t>Dr. Koel Adhikary,</a:t>
            </a:r>
            <a:r>
              <a:rPr lang="en-GB" sz="4000" b="1" i="1" u="sng"/>
              <a:t> </a:t>
            </a:r>
            <a:r>
              <a:rPr lang="en-GB" sz="4000" b="1" i="1" u="sng">
                <a:solidFill>
                  <a:schemeClr val="accent5">
                    <a:lumMod val="50000"/>
                  </a:schemeClr>
                </a:solidFill>
              </a:rPr>
              <a:t>Department of Physics</a:t>
            </a:r>
            <a:r>
              <a:rPr lang="en-GB" sz="4000" b="1" i="1" u="sng"/>
              <a:t>, </a:t>
            </a:r>
          </a:p>
          <a:p>
            <a:r>
              <a:rPr lang="en-GB" sz="4000" b="1" i="1" u="sng"/>
              <a:t>Government Girls’  General Degree College, Ekbalpur</a:t>
            </a:r>
            <a:endParaRPr lang="en-US" sz="4000" b="1" i="1" u="sng"/>
          </a:p>
        </p:txBody>
      </p:sp>
    </p:spTree>
    <p:extLst>
      <p:ext uri="{BB962C8B-B14F-4D97-AF65-F5344CB8AC3E}">
        <p14:creationId xmlns:p14="http://schemas.microsoft.com/office/powerpoint/2010/main" val="3643217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05FB60-631D-4D4B-B378-09B3AD1C494C}"/>
              </a:ext>
            </a:extLst>
          </p:cNvPr>
          <p:cNvSpPr txBox="1"/>
          <p:nvPr/>
        </p:nvSpPr>
        <p:spPr>
          <a:xfrm>
            <a:off x="308430" y="264885"/>
            <a:ext cx="5666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b="1"/>
              <a:t>Optical Band gap</a:t>
            </a:r>
            <a:endParaRPr lang="en-US" sz="40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4533C2-0719-7847-A3E2-BAA983B9B61D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57D8F453-BF64-F34E-882A-5E4E054E6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035" y="863599"/>
            <a:ext cx="7992535" cy="599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80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B8FF89-925B-EF4A-8401-0E5BC97F111E}"/>
              </a:ext>
            </a:extLst>
          </p:cNvPr>
          <p:cNvSpPr txBox="1"/>
          <p:nvPr/>
        </p:nvSpPr>
        <p:spPr>
          <a:xfrm>
            <a:off x="653143" y="639838"/>
            <a:ext cx="6623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b="1"/>
              <a:t>Link on Energy Level in Physics</a:t>
            </a:r>
            <a:endParaRPr lang="en-US" sz="40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624B4F-BF77-2748-9DA1-EE8364E0AEB7}"/>
              </a:ext>
            </a:extLst>
          </p:cNvPr>
          <p:cNvSpPr txBox="1"/>
          <p:nvPr/>
        </p:nvSpPr>
        <p:spPr>
          <a:xfrm>
            <a:off x="1093410" y="1546979"/>
            <a:ext cx="9187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b="1"/>
              <a:t>https://youtu.be/31CW4axauxc</a:t>
            </a:r>
          </a:p>
        </p:txBody>
      </p:sp>
    </p:spTree>
    <p:extLst>
      <p:ext uri="{BB962C8B-B14F-4D97-AF65-F5344CB8AC3E}">
        <p14:creationId xmlns:p14="http://schemas.microsoft.com/office/powerpoint/2010/main" val="2597555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2CF4C0-7944-B844-8126-153F5B0515F7}"/>
              </a:ext>
            </a:extLst>
          </p:cNvPr>
          <p:cNvSpPr txBox="1"/>
          <p:nvPr/>
        </p:nvSpPr>
        <p:spPr>
          <a:xfrm>
            <a:off x="483809" y="653142"/>
            <a:ext cx="32294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/>
              <a:t>Energy band diagram of Semiconductor</a:t>
            </a:r>
            <a:endParaRPr lang="en-US" sz="36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338885-6BFF-3246-B866-76ADB5152DD4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9D385A47-725F-7244-8967-823141F74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017" y="0"/>
            <a:ext cx="3874655" cy="68314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093894-2938-414B-9F79-87EEEC049469}"/>
              </a:ext>
            </a:extLst>
          </p:cNvPr>
          <p:cNvSpPr txBox="1"/>
          <p:nvPr/>
        </p:nvSpPr>
        <p:spPr>
          <a:xfrm>
            <a:off x="6818636" y="869648"/>
            <a:ext cx="2813352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ADFC4029-A1F3-0E41-98A8-49831CD8BC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655" y="22601"/>
            <a:ext cx="3999345" cy="683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488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17D484-C5C4-AE49-99FC-255217F16680}"/>
              </a:ext>
            </a:extLst>
          </p:cNvPr>
          <p:cNvSpPr txBox="1"/>
          <p:nvPr/>
        </p:nvSpPr>
        <p:spPr>
          <a:xfrm>
            <a:off x="2213429" y="979714"/>
            <a:ext cx="5454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b="1"/>
              <a:t>Fermi Energy Level of Intrinsic and Extrinsic Semiconductor</a:t>
            </a:r>
            <a:endParaRPr lang="en-US" sz="28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8CC0EE-D656-534F-B34F-C5E965EBA436}"/>
              </a:ext>
            </a:extLst>
          </p:cNvPr>
          <p:cNvSpPr txBox="1"/>
          <p:nvPr/>
        </p:nvSpPr>
        <p:spPr>
          <a:xfrm>
            <a:off x="2786742" y="2705725"/>
            <a:ext cx="5788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/>
              <a:t>https://youtu.be/kCN-7wA8HUE</a:t>
            </a:r>
          </a:p>
        </p:txBody>
      </p:sp>
    </p:spTree>
    <p:extLst>
      <p:ext uri="{BB962C8B-B14F-4D97-AF65-F5344CB8AC3E}">
        <p14:creationId xmlns:p14="http://schemas.microsoft.com/office/powerpoint/2010/main" val="3300271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65D17B-70AD-1F42-B773-BD976E87EC8C}"/>
              </a:ext>
            </a:extLst>
          </p:cNvPr>
          <p:cNvSpPr txBox="1"/>
          <p:nvPr/>
        </p:nvSpPr>
        <p:spPr>
          <a:xfrm flipH="1">
            <a:off x="701524" y="385838"/>
            <a:ext cx="32584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b="1"/>
              <a:t>Fermi Energy Level </a:t>
            </a:r>
            <a:endParaRPr lang="en-US" sz="40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2CBDD9-C0D0-C741-9351-0F75B514DF8A}"/>
              </a:ext>
            </a:extLst>
          </p:cNvPr>
          <p:cNvSpPr txBox="1"/>
          <p:nvPr/>
        </p:nvSpPr>
        <p:spPr>
          <a:xfrm>
            <a:off x="5181600" y="1994505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A295E71-FCF2-0046-B675-6E968B932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352" y="136828"/>
            <a:ext cx="5508171" cy="647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81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A9F115-34CD-5E41-B812-0873D060E916}"/>
              </a:ext>
            </a:extLst>
          </p:cNvPr>
          <p:cNvSpPr txBox="1"/>
          <p:nvPr/>
        </p:nvSpPr>
        <p:spPr>
          <a:xfrm>
            <a:off x="609599" y="736600"/>
            <a:ext cx="39744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/>
              <a:t>Different cases of Fermi Energy Function</a:t>
            </a:r>
            <a:endParaRPr lang="en-US" sz="36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3D5DB2-D419-AB47-A37E-1995BAB3E5ED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694062C-CDE1-C749-8736-9EE1A06B7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365" y="108855"/>
            <a:ext cx="3974495" cy="66595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87E08B-D2DD-FB4A-9E85-4D66157D8730}"/>
              </a:ext>
            </a:extLst>
          </p:cNvPr>
          <p:cNvSpPr txBox="1"/>
          <p:nvPr/>
        </p:nvSpPr>
        <p:spPr>
          <a:xfrm>
            <a:off x="8609033" y="442625"/>
            <a:ext cx="2022681" cy="2169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64292A-876E-4048-B97B-FD275BA08FDF}"/>
              </a:ext>
            </a:extLst>
          </p:cNvPr>
          <p:cNvSpPr txBox="1"/>
          <p:nvPr/>
        </p:nvSpPr>
        <p:spPr>
          <a:xfrm>
            <a:off x="5181600" y="2514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/>
              <a:t>.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34FE0C-804E-E94B-A608-A2C303B70D53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76A4951C-E396-BA43-9793-8173B7665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192" y="0"/>
            <a:ext cx="3798759" cy="659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6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70746BB-0696-7C4D-A1F0-0625BE607478}"/>
              </a:ext>
            </a:extLst>
          </p:cNvPr>
          <p:cNvSpPr txBox="1"/>
          <p:nvPr/>
        </p:nvSpPr>
        <p:spPr>
          <a:xfrm>
            <a:off x="2242458" y="361648"/>
            <a:ext cx="5716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/>
              <a:t>Link on fermi energy</a:t>
            </a:r>
            <a:endParaRPr lang="en-US" sz="36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ED564F-90FD-1E42-A517-84B7BC7D1562}"/>
              </a:ext>
            </a:extLst>
          </p:cNvPr>
          <p:cNvSpPr txBox="1"/>
          <p:nvPr/>
        </p:nvSpPr>
        <p:spPr>
          <a:xfrm>
            <a:off x="5181600" y="1982409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EB14BA-1B69-5745-B802-71872FE2E785}"/>
              </a:ext>
            </a:extLst>
          </p:cNvPr>
          <p:cNvSpPr txBox="1"/>
          <p:nvPr/>
        </p:nvSpPr>
        <p:spPr>
          <a:xfrm>
            <a:off x="1342571" y="1872217"/>
            <a:ext cx="105349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000" b="1"/>
              <a:t>https://youtu.be/DvYfs6rXKuE</a:t>
            </a:r>
          </a:p>
        </p:txBody>
      </p:sp>
    </p:spTree>
    <p:extLst>
      <p:ext uri="{BB962C8B-B14F-4D97-AF65-F5344CB8AC3E}">
        <p14:creationId xmlns:p14="http://schemas.microsoft.com/office/powerpoint/2010/main" val="133919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17662B-880A-2A46-A5BD-54A2EF7A462B}"/>
              </a:ext>
            </a:extLst>
          </p:cNvPr>
          <p:cNvSpPr txBox="1"/>
          <p:nvPr/>
        </p:nvSpPr>
        <p:spPr>
          <a:xfrm>
            <a:off x="1675190" y="317808"/>
            <a:ext cx="8623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400" b="1"/>
              <a:t>Problem on Fermi Function</a:t>
            </a:r>
            <a:endParaRPr lang="en-US" sz="44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36F656-7286-8F44-8174-51244C704D02}"/>
              </a:ext>
            </a:extLst>
          </p:cNvPr>
          <p:cNvSpPr txBox="1"/>
          <p:nvPr/>
        </p:nvSpPr>
        <p:spPr>
          <a:xfrm>
            <a:off x="5181600" y="2067076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2FAE8D8-78A6-7C49-B287-494A41C3D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93" y="1413858"/>
            <a:ext cx="6912966" cy="519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157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EE420B-8A24-F241-B53C-A0C67B7E4A3F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610673-EC84-E445-B1D3-A6EA051F7505}"/>
              </a:ext>
            </a:extLst>
          </p:cNvPr>
          <p:cNvSpPr txBox="1"/>
          <p:nvPr/>
        </p:nvSpPr>
        <p:spPr>
          <a:xfrm>
            <a:off x="1753807" y="586306"/>
            <a:ext cx="8623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400" b="1"/>
              <a:t>Problem on Fermi Function</a:t>
            </a:r>
            <a:endParaRPr lang="en-US" sz="4400" b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8315BC-4DCB-684A-937A-3969B1D2CE80}"/>
              </a:ext>
            </a:extLst>
          </p:cNvPr>
          <p:cNvSpPr txBox="1"/>
          <p:nvPr/>
        </p:nvSpPr>
        <p:spPr>
          <a:xfrm>
            <a:off x="5181600" y="2091266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ECAD6416-0461-714E-B63C-532744CC9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807" y="1355747"/>
            <a:ext cx="7328679" cy="550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95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471CF76-37E5-7947-80B9-FD8A9F1F3802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FCA8FA-C920-FE41-8DB8-BD57546E75BF}"/>
              </a:ext>
            </a:extLst>
          </p:cNvPr>
          <p:cNvSpPr txBox="1"/>
          <p:nvPr/>
        </p:nvSpPr>
        <p:spPr>
          <a:xfrm>
            <a:off x="1395791" y="434219"/>
            <a:ext cx="6538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b="1"/>
              <a:t>Problem on Fermi Function</a:t>
            </a:r>
            <a:endParaRPr lang="en-US" sz="4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F8857B-2968-1544-97D7-152E46F30B95}"/>
              </a:ext>
            </a:extLst>
          </p:cNvPr>
          <p:cNvSpPr txBox="1"/>
          <p:nvPr/>
        </p:nvSpPr>
        <p:spPr>
          <a:xfrm>
            <a:off x="5181600" y="2018695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01F9E252-F484-1944-9245-E7057F98B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706" y="1142105"/>
            <a:ext cx="5989821" cy="558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7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2887505-6564-7C4E-8F4C-439ECB423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65" y="263071"/>
            <a:ext cx="6135216" cy="633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398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E4FFC680-78BE-DA4B-934F-C00A11753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810" y="187475"/>
            <a:ext cx="4831039" cy="674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22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FCA1CD-B1B9-9B4C-85CA-A5828BA31EE7}"/>
              </a:ext>
            </a:extLst>
          </p:cNvPr>
          <p:cNvSpPr txBox="1"/>
          <p:nvPr/>
        </p:nvSpPr>
        <p:spPr>
          <a:xfrm>
            <a:off x="1390951" y="786190"/>
            <a:ext cx="911497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/>
            <a:r>
              <a:rPr lang="en-GB" sz="3600" b="1"/>
              <a:t>Linked on intrinsic and extrinsic semiconductor</a:t>
            </a:r>
            <a:endParaRPr lang="en-US" sz="36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043B92-3E19-DA4F-ACD9-7AEE70D739EB}"/>
              </a:ext>
            </a:extLst>
          </p:cNvPr>
          <p:cNvSpPr txBox="1"/>
          <p:nvPr/>
        </p:nvSpPr>
        <p:spPr>
          <a:xfrm>
            <a:off x="822476" y="3302000"/>
            <a:ext cx="8853714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4800">
                <a:solidFill>
                  <a:schemeClr val="bg1"/>
                </a:solidFill>
              </a:rPr>
              <a:t>https://youtu.be/DvYfs6rXKuE</a:t>
            </a:r>
          </a:p>
        </p:txBody>
      </p:sp>
    </p:spTree>
    <p:extLst>
      <p:ext uri="{BB962C8B-B14F-4D97-AF65-F5344CB8AC3E}">
        <p14:creationId xmlns:p14="http://schemas.microsoft.com/office/powerpoint/2010/main" val="365842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1BED5D-CC5D-0E49-8ADE-AEF7A1B18B13}"/>
              </a:ext>
            </a:extLst>
          </p:cNvPr>
          <p:cNvSpPr txBox="1"/>
          <p:nvPr/>
        </p:nvSpPr>
        <p:spPr>
          <a:xfrm>
            <a:off x="1826381" y="664028"/>
            <a:ext cx="5752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/>
              <a:t>Indirect band gap</a:t>
            </a:r>
            <a:endParaRPr lang="en-US" sz="36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5BC37A-3DFA-2B43-94EF-1A9EEC1C7675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C4EE44AA-F056-B547-89C7-A50F9A3C0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9597"/>
            <a:ext cx="4404791" cy="665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75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28C898-A819-F84B-B5A4-8763179F849D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A74189E-E636-824D-ABF9-CAC58CEB4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542" y="507357"/>
            <a:ext cx="7782915" cy="5843286"/>
          </a:xfrm>
          <a:prstGeom prst="rect">
            <a:avLst/>
          </a:prstGeom>
          <a:ln w="4445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16533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87B83FB-D676-0646-A705-8A63634ADF2A}"/>
              </a:ext>
            </a:extLst>
          </p:cNvPr>
          <p:cNvSpPr txBox="1"/>
          <p:nvPr/>
        </p:nvSpPr>
        <p:spPr>
          <a:xfrm>
            <a:off x="665237" y="216505"/>
            <a:ext cx="5619448" cy="70788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4000" b="1"/>
              <a:t>Energy level diagram</a:t>
            </a:r>
            <a:endParaRPr lang="en-US" sz="40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6E4206-D320-A940-B95A-E1C0EA787EE8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4F7B182-F89F-694A-80B0-885A2EF2E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877" y="0"/>
            <a:ext cx="5181600" cy="66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65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43E592-0859-B745-A650-FB853DE59654}"/>
              </a:ext>
            </a:extLst>
          </p:cNvPr>
          <p:cNvSpPr txBox="1"/>
          <p:nvPr/>
        </p:nvSpPr>
        <p:spPr>
          <a:xfrm>
            <a:off x="1734456" y="422124"/>
            <a:ext cx="9248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400" b="1"/>
              <a:t>Energy Level of Hydrogen atom</a:t>
            </a:r>
            <a:endParaRPr lang="en-US" sz="44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FEF5D-4E5B-8E4D-850C-810B858C0417}"/>
              </a:ext>
            </a:extLst>
          </p:cNvPr>
          <p:cNvSpPr txBox="1"/>
          <p:nvPr/>
        </p:nvSpPr>
        <p:spPr>
          <a:xfrm>
            <a:off x="5181600" y="2012647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D5D123E-F000-5140-9CCD-C424A485A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853" y="1191565"/>
            <a:ext cx="52292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54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1539D8-CD7A-5642-9CA9-680C9B80987B}"/>
              </a:ext>
            </a:extLst>
          </p:cNvPr>
          <p:cNvSpPr txBox="1"/>
          <p:nvPr/>
        </p:nvSpPr>
        <p:spPr>
          <a:xfrm>
            <a:off x="350762" y="216505"/>
            <a:ext cx="384628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400" b="1"/>
              <a:t>Difference between Energy Band Gap and Optical Gap</a:t>
            </a:r>
            <a:endParaRPr lang="en-US" sz="44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97FBA-460F-6547-8D73-BA312C0DE5E2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E0F601C-F3C5-584B-9E16-A2FEAA19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994" y="0"/>
            <a:ext cx="5900562" cy="661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5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koel</dc:creator>
  <cp:lastModifiedBy>koel</cp:lastModifiedBy>
  <cp:revision>8</cp:revision>
  <dcterms:created xsi:type="dcterms:W3CDTF">2020-03-21T16:33:02Z</dcterms:created>
  <dcterms:modified xsi:type="dcterms:W3CDTF">2020-03-23T06:49:47Z</dcterms:modified>
</cp:coreProperties>
</file>